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1" r:id="rId2"/>
    <p:sldId id="471" r:id="rId3"/>
    <p:sldId id="472" r:id="rId4"/>
    <p:sldId id="470" r:id="rId5"/>
    <p:sldId id="442" r:id="rId6"/>
    <p:sldId id="418" r:id="rId7"/>
    <p:sldId id="437" r:id="rId8"/>
    <p:sldId id="420" r:id="rId9"/>
    <p:sldId id="477" r:id="rId10"/>
    <p:sldId id="440" r:id="rId11"/>
    <p:sldId id="441" r:id="rId12"/>
    <p:sldId id="444" r:id="rId13"/>
    <p:sldId id="445" r:id="rId14"/>
    <p:sldId id="422" r:id="rId15"/>
    <p:sldId id="466" r:id="rId16"/>
    <p:sldId id="424" r:id="rId17"/>
    <p:sldId id="476" r:id="rId18"/>
    <p:sldId id="412" r:id="rId19"/>
    <p:sldId id="413" r:id="rId20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50000"/>
      </a:spcBef>
      <a:spcAft>
        <a:spcPct val="0"/>
      </a:spcAft>
      <a:buClr>
        <a:srgbClr val="000000"/>
      </a:buClr>
      <a:buSzPct val="100000"/>
      <a:defRPr b="1" kern="1200">
        <a:solidFill>
          <a:schemeClr val="tx2"/>
        </a:solidFill>
        <a:latin typeface="Arial" charset="0"/>
        <a:ea typeface="宋体" charset="-122"/>
        <a:cs typeface="+mn-cs"/>
      </a:defRPr>
    </a:lvl1pPr>
    <a:lvl2pPr marL="457200" algn="ctr" rtl="0" fontAlgn="base">
      <a:spcBef>
        <a:spcPct val="50000"/>
      </a:spcBef>
      <a:spcAft>
        <a:spcPct val="0"/>
      </a:spcAft>
      <a:buClr>
        <a:srgbClr val="000000"/>
      </a:buClr>
      <a:buSzPct val="100000"/>
      <a:defRPr b="1" kern="1200">
        <a:solidFill>
          <a:schemeClr val="tx2"/>
        </a:solidFill>
        <a:latin typeface="Arial" charset="0"/>
        <a:ea typeface="宋体" charset="-122"/>
        <a:cs typeface="+mn-cs"/>
      </a:defRPr>
    </a:lvl2pPr>
    <a:lvl3pPr marL="914400" algn="ctr" rtl="0" fontAlgn="base">
      <a:spcBef>
        <a:spcPct val="50000"/>
      </a:spcBef>
      <a:spcAft>
        <a:spcPct val="0"/>
      </a:spcAft>
      <a:buClr>
        <a:srgbClr val="000000"/>
      </a:buClr>
      <a:buSzPct val="100000"/>
      <a:defRPr b="1" kern="1200">
        <a:solidFill>
          <a:schemeClr val="tx2"/>
        </a:solidFill>
        <a:latin typeface="Arial" charset="0"/>
        <a:ea typeface="宋体" charset="-122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Clr>
        <a:srgbClr val="000000"/>
      </a:buClr>
      <a:buSzPct val="100000"/>
      <a:defRPr b="1" kern="1200">
        <a:solidFill>
          <a:schemeClr val="tx2"/>
        </a:solidFill>
        <a:latin typeface="Arial" charset="0"/>
        <a:ea typeface="宋体" charset="-122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Clr>
        <a:srgbClr val="000000"/>
      </a:buClr>
      <a:buSzPct val="100000"/>
      <a:defRPr b="1" kern="1200">
        <a:solidFill>
          <a:schemeClr val="tx2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2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2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2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2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0000C4"/>
    <a:srgbClr val="FF0000"/>
    <a:srgbClr val="FFBE00"/>
    <a:srgbClr val="FFB400"/>
    <a:srgbClr val="D04896"/>
    <a:srgbClr val="99CC00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1305" autoAdjust="0"/>
    <p:restoredTop sz="91160" autoAdjust="0"/>
  </p:normalViewPr>
  <p:slideViewPr>
    <p:cSldViewPr>
      <p:cViewPr>
        <p:scale>
          <a:sx n="60" d="100"/>
          <a:sy n="60" d="100"/>
        </p:scale>
        <p:origin x="-1422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"/>
    </p:cViewPr>
  </p:sorterViewPr>
  <p:notesViewPr>
    <p:cSldViewPr>
      <p:cViewPr varScale="1">
        <p:scale>
          <a:sx n="57" d="100"/>
          <a:sy n="57" d="100"/>
        </p:scale>
        <p:origin x="-183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10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10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A63DA83-6FA2-4D33-A957-9144E3AFF80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10309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42A3FB6-D7BC-415A-8855-6F7672067A2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83115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3FE4FA-594F-4FF0-B8F2-97775195B7E7}" type="slidenum">
              <a:rPr lang="en-US" altLang="zh-CN" smtClean="0"/>
              <a:pPr/>
              <a:t>1</a:t>
            </a:fld>
            <a:endParaRPr lang="en-US" altLang="zh-CN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1D05D2-2B70-4A9D-8271-B57F1769BDF7}" type="slidenum">
              <a:rPr lang="en-US" altLang="zh-CN" smtClean="0"/>
              <a:pPr/>
              <a:t>2</a:t>
            </a:fld>
            <a:endParaRPr lang="en-US" altLang="zh-CN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当然，除了网上直报方式以外，可以使用单机版软件进行填报再将数据上报到服务器上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A3FB6-D7BC-415A-8855-6F7672067A2E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72398-D7AF-486A-BB41-01C1EACC0124}" type="slidenum">
              <a:rPr lang="en-US" altLang="zh-CN" smtClean="0"/>
              <a:pPr/>
              <a:t>7</a:t>
            </a:fld>
            <a:endParaRPr lang="en-US" altLang="zh-CN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A3FB6-D7BC-415A-8855-6F7672067A2E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保存数据到服务器或者保存到本地；</a:t>
            </a:r>
            <a:endParaRPr lang="en-US" altLang="zh-CN" dirty="0" smtClean="0"/>
          </a:p>
          <a:p>
            <a:r>
              <a:rPr lang="zh-CN" altLang="en-US" dirty="0" smtClean="0"/>
              <a:t>此做法也有助于分多次填报数据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A3FB6-D7BC-415A-8855-6F7672067A2E}" type="slidenum">
              <a:rPr lang="en-US" altLang="zh-CN" smtClean="0"/>
              <a:pPr>
                <a:defRPr/>
              </a:pPr>
              <a:t>11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A3FB6-D7BC-415A-8855-6F7672067A2E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6F9A50-AD48-4D52-BA13-BE8B1168EABE}" type="slidenum">
              <a:rPr lang="en-US" altLang="zh-CN" smtClean="0"/>
              <a:pPr/>
              <a:t>15</a:t>
            </a:fld>
            <a:endParaRPr lang="en-US" altLang="zh-CN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1" descr="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742113"/>
            <a:ext cx="9144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2" descr="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6988"/>
            <a:ext cx="9180513" cy="69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4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611188" y="908050"/>
            <a:ext cx="6624637" cy="1008063"/>
          </a:xfrm>
          <a:effectLst/>
        </p:spPr>
        <p:txBody>
          <a:bodyPr/>
          <a:lstStyle>
            <a:lvl1pPr>
              <a:defRPr sz="4200" b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165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3989388" y="1844675"/>
            <a:ext cx="4686300" cy="431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solidFill>
                  <a:srgbClr val="001F5C"/>
                </a:solidFill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55650" y="1412875"/>
            <a:ext cx="3883025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91075" y="1412875"/>
            <a:ext cx="3884613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13563" y="658813"/>
            <a:ext cx="2051050" cy="54340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658813"/>
            <a:ext cx="6005513" cy="54340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658813"/>
            <a:ext cx="8001000" cy="6096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755650" y="1412875"/>
            <a:ext cx="3883025" cy="46799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91075" y="1412875"/>
            <a:ext cx="3884613" cy="46799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963613" y="658813"/>
            <a:ext cx="8001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412875"/>
            <a:ext cx="7920038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pic>
        <p:nvPicPr>
          <p:cNvPr id="2052" name="Picture 38" descr="1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6742113"/>
            <a:ext cx="9144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39" descr="1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-26988"/>
            <a:ext cx="9180513" cy="69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" name="Line 41"/>
          <p:cNvSpPr>
            <a:spLocks noChangeShapeType="1"/>
          </p:cNvSpPr>
          <p:nvPr userDrawn="1"/>
        </p:nvSpPr>
        <p:spPr bwMode="auto">
          <a:xfrm>
            <a:off x="611188" y="1341438"/>
            <a:ext cx="828198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16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164"/>
          </a:solidFill>
          <a:latin typeface="Arial" charset="0"/>
          <a:ea typeface="黑体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164"/>
          </a:solidFill>
          <a:latin typeface="Arial" charset="0"/>
          <a:ea typeface="黑体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164"/>
          </a:solidFill>
          <a:latin typeface="Arial" charset="0"/>
          <a:ea typeface="黑体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164"/>
          </a:solidFill>
          <a:latin typeface="Arial" charset="0"/>
          <a:ea typeface="黑体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2164"/>
          </a:solidFill>
          <a:latin typeface="Arial" charset="0"/>
          <a:ea typeface="黑体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2164"/>
          </a:solidFill>
          <a:latin typeface="Arial" charset="0"/>
          <a:ea typeface="黑体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2164"/>
          </a:solidFill>
          <a:latin typeface="Arial" charset="0"/>
          <a:ea typeface="黑体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2164"/>
          </a:solidFill>
          <a:latin typeface="Arial" charset="0"/>
          <a:ea typeface="黑体" pitchFamily="49" charset="-122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0"/>
        </a:spcAft>
        <a:buClr>
          <a:srgbClr val="003399"/>
        </a:buClr>
        <a:buFont typeface="Wingdings" pitchFamily="2" charset="2"/>
        <a:buChar char="n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Font typeface="Wingdings" pitchFamily="2" charset="2"/>
        <a:buChar char="p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Font typeface="Wingdings" pitchFamily="2" charset="2"/>
        <a:buChar char="u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Char char="•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Char char="•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Char char="•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Char char="•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Char char="•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etax-gd.gov.cn/irpt/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43" name="Text Box 7"/>
          <p:cNvSpPr txBox="1">
            <a:spLocks noChangeArrowheads="1"/>
          </p:cNvSpPr>
          <p:nvPr/>
        </p:nvSpPr>
        <p:spPr bwMode="auto">
          <a:xfrm>
            <a:off x="1187450" y="2060575"/>
            <a:ext cx="655290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ClrTx/>
              <a:buSzTx/>
              <a:defRPr/>
            </a:pPr>
            <a:r>
              <a:rPr lang="zh-CN" altLang="en-US" sz="4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</a:rPr>
              <a:t>广东国税网上直报系统</a:t>
            </a:r>
            <a:endParaRPr lang="zh-CN" altLang="en-US" sz="4000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黑体" pitchFamily="49" charset="-122"/>
            </a:endParaRPr>
          </a:p>
          <a:p>
            <a:pPr>
              <a:buClrTx/>
              <a:buSzTx/>
              <a:defRPr/>
            </a:pPr>
            <a:r>
              <a:rPr lang="zh-CN" altLang="en-US" sz="40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</a:rPr>
              <a:t>                     </a:t>
            </a:r>
            <a:r>
              <a:rPr lang="en-US" altLang="zh-CN" sz="4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</a:rPr>
              <a:t>——</a:t>
            </a:r>
            <a:r>
              <a:rPr lang="zh-CN" altLang="en-US" sz="40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</a:rPr>
              <a:t>用户</a:t>
            </a:r>
            <a:r>
              <a:rPr lang="zh-CN" altLang="en-US" sz="4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</a:rPr>
              <a:t>交流</a:t>
            </a:r>
            <a:endParaRPr lang="zh-CN" altLang="en-US" sz="3200" b="0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内容介绍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920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endParaRPr lang="zh-CN" altLang="zh-CN" b="0">
              <a:solidFill>
                <a:schemeClr val="tx1"/>
              </a:solidFill>
            </a:endParaRP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847725" y="1844675"/>
            <a:ext cx="3895725" cy="3892550"/>
          </a:xfrm>
          <a:prstGeom prst="ellipse">
            <a:avLst/>
          </a:prstGeom>
          <a:solidFill>
            <a:schemeClr val="tx2">
              <a:alpha val="9804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716463" y="2276475"/>
            <a:ext cx="3227387" cy="3667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en-US" altLang="zh-CN" dirty="0">
                <a:solidFill>
                  <a:srgbClr val="FFBE00"/>
                </a:solidFill>
              </a:rPr>
              <a:t>   </a:t>
            </a:r>
            <a:r>
              <a:rPr lang="zh-CN" altLang="en-US" dirty="0">
                <a:solidFill>
                  <a:srgbClr val="FFBE00"/>
                </a:solidFill>
              </a:rPr>
              <a:t>网上直报系统简介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899510" y="4076700"/>
            <a:ext cx="3559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zh-CN" altLang="en-US" dirty="0" smtClean="0"/>
              <a:t>其他操作介绍</a:t>
            </a:r>
            <a:endParaRPr lang="zh-CN" altLang="en-US" dirty="0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4932363" y="3141663"/>
            <a:ext cx="3227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zh-CN" altLang="en-US" dirty="0"/>
              <a:t>    网上</a:t>
            </a:r>
            <a:r>
              <a:rPr lang="zh-CN" altLang="en-US" dirty="0" smtClean="0"/>
              <a:t>填报操作</a:t>
            </a:r>
            <a:r>
              <a:rPr lang="zh-CN" altLang="en-US" dirty="0"/>
              <a:t>介绍</a:t>
            </a:r>
          </a:p>
        </p:txBody>
      </p:sp>
      <p:grpSp>
        <p:nvGrpSpPr>
          <p:cNvPr id="5129" name="Group 10"/>
          <p:cNvGrpSpPr>
            <a:grpSpLocks/>
          </p:cNvGrpSpPr>
          <p:nvPr/>
        </p:nvGrpSpPr>
        <p:grpSpPr bwMode="auto">
          <a:xfrm>
            <a:off x="4067175" y="2205038"/>
            <a:ext cx="457200" cy="457200"/>
            <a:chOff x="2488" y="1108"/>
            <a:chExt cx="288" cy="288"/>
          </a:xfrm>
        </p:grpSpPr>
        <p:sp>
          <p:nvSpPr>
            <p:cNvPr id="427019" name="Oval 11"/>
            <p:cNvSpPr>
              <a:spLocks noChangeArrowheads="1"/>
            </p:cNvSpPr>
            <p:nvPr/>
          </p:nvSpPr>
          <p:spPr bwMode="auto">
            <a:xfrm>
              <a:off x="2488" y="1108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1019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10196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7020" name="Oval 12"/>
            <p:cNvSpPr>
              <a:spLocks noChangeArrowheads="1"/>
            </p:cNvSpPr>
            <p:nvPr/>
          </p:nvSpPr>
          <p:spPr bwMode="auto">
            <a:xfrm>
              <a:off x="2492" y="1112"/>
              <a:ext cx="278" cy="27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4902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5130" name="Group 13"/>
          <p:cNvGrpSpPr>
            <a:grpSpLocks/>
          </p:cNvGrpSpPr>
          <p:nvPr/>
        </p:nvGrpSpPr>
        <p:grpSpPr bwMode="auto">
          <a:xfrm>
            <a:off x="4427538" y="3068638"/>
            <a:ext cx="457200" cy="457200"/>
            <a:chOff x="2776" y="1540"/>
            <a:chExt cx="288" cy="288"/>
          </a:xfrm>
        </p:grpSpPr>
        <p:sp>
          <p:nvSpPr>
            <p:cNvPr id="427022" name="Oval 14"/>
            <p:cNvSpPr>
              <a:spLocks noChangeArrowheads="1"/>
            </p:cNvSpPr>
            <p:nvPr/>
          </p:nvSpPr>
          <p:spPr bwMode="auto">
            <a:xfrm>
              <a:off x="2776" y="154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10196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tint val="10196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accent2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7023" name="Oval 15"/>
            <p:cNvSpPr>
              <a:spLocks noChangeArrowheads="1"/>
            </p:cNvSpPr>
            <p:nvPr/>
          </p:nvSpPr>
          <p:spPr bwMode="auto">
            <a:xfrm>
              <a:off x="2780" y="1544"/>
              <a:ext cx="278" cy="278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4902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5132" name="Group 19"/>
          <p:cNvGrpSpPr>
            <a:grpSpLocks/>
          </p:cNvGrpSpPr>
          <p:nvPr/>
        </p:nvGrpSpPr>
        <p:grpSpPr bwMode="auto">
          <a:xfrm>
            <a:off x="4343400" y="4087703"/>
            <a:ext cx="457200" cy="457200"/>
            <a:chOff x="2776" y="2500"/>
            <a:chExt cx="288" cy="288"/>
          </a:xfrm>
        </p:grpSpPr>
        <p:sp>
          <p:nvSpPr>
            <p:cNvPr id="427028" name="Oval 20"/>
            <p:cNvSpPr>
              <a:spLocks noChangeArrowheads="1"/>
            </p:cNvSpPr>
            <p:nvPr/>
          </p:nvSpPr>
          <p:spPr bwMode="auto">
            <a:xfrm>
              <a:off x="2776" y="25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10196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10196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folHlink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7029" name="Oval 21"/>
            <p:cNvSpPr>
              <a:spLocks noChangeArrowheads="1"/>
            </p:cNvSpPr>
            <p:nvPr/>
          </p:nvSpPr>
          <p:spPr bwMode="auto">
            <a:xfrm>
              <a:off x="2780" y="2504"/>
              <a:ext cx="278" cy="278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34902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5133" name="Group 25"/>
          <p:cNvGrpSpPr>
            <a:grpSpLocks/>
          </p:cNvGrpSpPr>
          <p:nvPr/>
        </p:nvGrpSpPr>
        <p:grpSpPr bwMode="auto">
          <a:xfrm>
            <a:off x="1219200" y="2232025"/>
            <a:ext cx="3124200" cy="3124200"/>
            <a:chOff x="768" y="1204"/>
            <a:chExt cx="1968" cy="1968"/>
          </a:xfrm>
        </p:grpSpPr>
        <p:sp>
          <p:nvSpPr>
            <p:cNvPr id="427034" name="Oval 26"/>
            <p:cNvSpPr>
              <a:spLocks noChangeArrowheads="1"/>
            </p:cNvSpPr>
            <p:nvPr/>
          </p:nvSpPr>
          <p:spPr bwMode="auto">
            <a:xfrm>
              <a:off x="768" y="1204"/>
              <a:ext cx="1968" cy="1968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CC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136" name="Oval 27"/>
            <p:cNvSpPr>
              <a:spLocks noChangeArrowheads="1"/>
            </p:cNvSpPr>
            <p:nvPr/>
          </p:nvSpPr>
          <p:spPr bwMode="auto">
            <a:xfrm>
              <a:off x="798" y="1234"/>
              <a:ext cx="1897" cy="1897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5E76"/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27036" name="Text Box 28"/>
          <p:cNvSpPr txBox="1">
            <a:spLocks noChangeArrowheads="1"/>
          </p:cNvSpPr>
          <p:nvPr/>
        </p:nvSpPr>
        <p:spPr bwMode="auto">
          <a:xfrm>
            <a:off x="1219198" y="3168759"/>
            <a:ext cx="321468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dirty="0" smtClean="0">
                <a:solidFill>
                  <a:schemeClr val="bg1"/>
                </a:solidFill>
              </a:rPr>
              <a:t> 直报系统（</a:t>
            </a:r>
            <a:r>
              <a:rPr lang="en-US" altLang="zh-CN" sz="2800" dirty="0" smtClean="0">
                <a:solidFill>
                  <a:schemeClr val="bg1"/>
                </a:solidFill>
              </a:rPr>
              <a:t>TRAS</a:t>
            </a:r>
            <a:r>
              <a:rPr lang="zh-CN" altLang="en-US" sz="3200" dirty="0" smtClean="0">
                <a:solidFill>
                  <a:schemeClr val="bg1"/>
                </a:solidFill>
              </a:rPr>
              <a:t>）</a:t>
            </a:r>
            <a:endParaRPr lang="zh-CN" altLang="en-US" sz="3200" dirty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zh-CN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66599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网上直报系统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12875"/>
            <a:ext cx="8136136" cy="4679950"/>
          </a:xfrm>
        </p:spPr>
        <p:txBody>
          <a:bodyPr/>
          <a:lstStyle/>
          <a:p>
            <a:pPr eaLnBrk="1" hangingPunct="1">
              <a:lnSpc>
                <a:spcPct val="140000"/>
              </a:lnSpc>
              <a:spcBef>
                <a:spcPct val="0"/>
              </a:spcBef>
              <a:buClr>
                <a:srgbClr val="00CC66"/>
              </a:buClr>
              <a:buFont typeface="Wingdings" pitchFamily="2" charset="2"/>
              <a:buChar char="v"/>
            </a:pPr>
            <a:r>
              <a:rPr lang="zh-CN" altLang="en-US" sz="2000" dirty="0" smtClean="0">
                <a:latin typeface="Tahoma" pitchFamily="34" charset="0"/>
              </a:rPr>
              <a:t>针对总局统一下发的</a:t>
            </a:r>
            <a:r>
              <a:rPr lang="zh-CN" altLang="en-US" sz="2000" dirty="0">
                <a:latin typeface="Tahoma" pitchFamily="34" charset="0"/>
              </a:rPr>
              <a:t>重点</a:t>
            </a:r>
            <a:r>
              <a:rPr lang="zh-CN" altLang="en-US" sz="2000" dirty="0" smtClean="0">
                <a:latin typeface="Tahoma" pitchFamily="34" charset="0"/>
              </a:rPr>
              <a:t>税源监控月报表任务，由</a:t>
            </a:r>
            <a:r>
              <a:rPr lang="zh-CN" altLang="en-US" sz="2000" dirty="0" smtClean="0">
                <a:latin typeface="Tahoma" pitchFamily="34" charset="0"/>
              </a:rPr>
              <a:t>广东国</a:t>
            </a:r>
            <a:r>
              <a:rPr lang="zh-CN" altLang="en-US" sz="2000" dirty="0" smtClean="0">
                <a:latin typeface="Tahoma" pitchFamily="34" charset="0"/>
              </a:rPr>
              <a:t>税建立专门的网站，并将报表任务的指标体系发布到该网站上；</a:t>
            </a: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Clr>
                <a:srgbClr val="00CC66"/>
              </a:buClr>
              <a:buFont typeface="Wingdings" pitchFamily="2" charset="2"/>
              <a:buChar char="v"/>
            </a:pPr>
            <a:endParaRPr lang="zh-CN" altLang="en-US" sz="2000" dirty="0" smtClean="0">
              <a:latin typeface="Tahoma" pitchFamily="34" charset="0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Clr>
                <a:srgbClr val="00CC66"/>
              </a:buClr>
              <a:buFont typeface="Wingdings" pitchFamily="2" charset="2"/>
              <a:buChar char="v"/>
            </a:pPr>
            <a:r>
              <a:rPr lang="zh-CN" altLang="en-US" sz="2000" dirty="0" smtClean="0">
                <a:latin typeface="Tahoma" pitchFamily="34" charset="0"/>
              </a:rPr>
              <a:t>纳税人登陆到网上直报系统后填报相应的报表，并通过互联网上报到数据库中；</a:t>
            </a:r>
          </a:p>
          <a:p>
            <a:pPr marL="0" indent="0" eaLnBrk="1" hangingPunct="1">
              <a:lnSpc>
                <a:spcPct val="140000"/>
              </a:lnSpc>
              <a:spcBef>
                <a:spcPct val="0"/>
              </a:spcBef>
              <a:buClr>
                <a:srgbClr val="00CC66"/>
              </a:buClr>
              <a:buNone/>
            </a:pPr>
            <a:endParaRPr lang="zh-CN" altLang="en-US" sz="2000" dirty="0" smtClean="0">
              <a:latin typeface="Tahoma" pitchFamily="34" charset="0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Clr>
                <a:srgbClr val="00CC66"/>
              </a:buClr>
              <a:buFont typeface="Wingdings" pitchFamily="2" charset="2"/>
              <a:buChar char="v"/>
            </a:pPr>
            <a:r>
              <a:rPr lang="zh-CN" altLang="en-US" sz="2000" dirty="0" smtClean="0">
                <a:latin typeface="Tahoma" pitchFamily="34" charset="0"/>
              </a:rPr>
              <a:t>税务机关可以在网络上检查报送进度和数据质量，之后将直报系统采集的数据进行处理、汇总、统一上报给上级。</a:t>
            </a:r>
          </a:p>
          <a:p>
            <a:pPr eaLnBrk="1" hangingPunct="1">
              <a:lnSpc>
                <a:spcPct val="90000"/>
              </a:lnSpc>
            </a:pPr>
            <a:endParaRPr lang="en-US" altLang="zh-CN" sz="2000" dirty="0" smtClean="0"/>
          </a:p>
        </p:txBody>
      </p:sp>
    </p:spTree>
    <p:extLst>
      <p:ext uri="{BB962C8B-B14F-4D97-AF65-F5344CB8AC3E}">
        <p14:creationId xmlns:p14="http://schemas.microsoft.com/office/powerpoint/2010/main" val="117565268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系统使用步骤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412875"/>
            <a:ext cx="8064128" cy="4679950"/>
          </a:xfrm>
        </p:spPr>
        <p:txBody>
          <a:bodyPr/>
          <a:lstStyle/>
          <a:p>
            <a:r>
              <a:rPr lang="zh-CN" altLang="en-US" dirty="0"/>
              <a:t>互联网访问</a:t>
            </a:r>
            <a:r>
              <a:rPr lang="zh-CN" altLang="en-US" dirty="0" smtClean="0"/>
              <a:t>（适用于企业端）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、访问网上直报系统 </a:t>
            </a:r>
            <a:r>
              <a:rPr lang="en-US" altLang="zh-CN" u="sng" dirty="0">
                <a:solidFill>
                  <a:srgbClr val="009999"/>
                </a:solidFill>
                <a:hlinkClick r:id="rId2"/>
              </a:rPr>
              <a:t>http://</a:t>
            </a:r>
            <a:r>
              <a:rPr lang="en-US" altLang="zh-CN" u="sng" dirty="0" smtClean="0">
                <a:solidFill>
                  <a:srgbClr val="009999"/>
                </a:solidFill>
                <a:hlinkClick r:id="rId2"/>
              </a:rPr>
              <a:t>www.etax-gd.gov.cn/irpt/i</a:t>
            </a:r>
            <a:endParaRPr lang="en-US" altLang="zh-CN" u="sng" dirty="0" smtClean="0">
              <a:solidFill>
                <a:srgbClr val="009999"/>
              </a:solidFill>
            </a:endParaRP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、选择重点税源模块；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、点击相应任务，确认数据期，进入填报；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、填报完相应表单后，别忘记上报数据。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690729"/>
            <a:ext cx="4265771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181" y="4690729"/>
            <a:ext cx="4032448" cy="186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847121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8001000" cy="609600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/>
              <a:t>名词解释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412875"/>
            <a:ext cx="8064128" cy="4968875"/>
          </a:xfrm>
        </p:spPr>
        <p:txBody>
          <a:bodyPr/>
          <a:lstStyle/>
          <a:p>
            <a:pPr algn="just"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zh-CN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1</a:t>
            </a:r>
            <a:r>
              <a:rPr lang="zh-CN" altLang="en-US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、报表任务（表单）</a:t>
            </a:r>
          </a:p>
          <a:p>
            <a:pPr algn="just"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zh-CN" altLang="en-US" sz="1800" dirty="0" smtClean="0">
                <a:latin typeface="宋体" charset="-122"/>
              </a:rPr>
              <a:t>　　指一些相互关联的报表的集合</a:t>
            </a:r>
            <a:r>
              <a:rPr lang="en-US" altLang="zh-CN" sz="1800" dirty="0" smtClean="0">
                <a:latin typeface="宋体" charset="-122"/>
              </a:rPr>
              <a:t>,</a:t>
            </a:r>
            <a:r>
              <a:rPr lang="zh-CN" altLang="en-US" sz="1800" dirty="0" smtClean="0">
                <a:latin typeface="宋体" charset="-122"/>
              </a:rPr>
              <a:t>如重点税源任务，包括了</a:t>
            </a:r>
            <a:endParaRPr lang="en-US" altLang="zh-CN" sz="1800" dirty="0" smtClean="0">
              <a:latin typeface="宋体" charset="-122"/>
            </a:endParaRPr>
          </a:p>
          <a:p>
            <a:pPr algn="just"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zh-CN" altLang="en-US" sz="1800" dirty="0" smtClean="0">
                <a:latin typeface="宋体" charset="-122"/>
              </a:rPr>
              <a:t>信息表、税收表、产品表、财务表等。</a:t>
            </a:r>
          </a:p>
          <a:p>
            <a:pPr algn="just"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zh-CN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2</a:t>
            </a:r>
            <a:r>
              <a:rPr lang="zh-CN" altLang="en-US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、报表户</a:t>
            </a:r>
            <a:endParaRPr lang="en-US" altLang="zh-CN" sz="1800" dirty="0" smtClean="0">
              <a:solidFill>
                <a:srgbClr val="E4210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charset="-122"/>
            </a:endParaRPr>
          </a:p>
          <a:p>
            <a:pPr algn="just"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zh-CN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    </a:t>
            </a:r>
            <a:r>
              <a:rPr lang="zh-CN" altLang="en-US" sz="1800" dirty="0" smtClean="0">
                <a:latin typeface="宋体" charset="-122"/>
              </a:rPr>
              <a:t>即填报、处理数据的单位，如税务机关、纳税人等，包括汇总户</a:t>
            </a:r>
            <a:endParaRPr lang="en-US" altLang="zh-CN" sz="1800" dirty="0" smtClean="0">
              <a:latin typeface="宋体" charset="-122"/>
            </a:endParaRPr>
          </a:p>
          <a:p>
            <a:pPr algn="just"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zh-CN" altLang="en-US" sz="1800" dirty="0" smtClean="0">
                <a:latin typeface="宋体" charset="-122"/>
              </a:rPr>
              <a:t>和基层户。</a:t>
            </a:r>
          </a:p>
          <a:p>
            <a:pPr algn="just"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zh-CN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3</a:t>
            </a:r>
            <a:r>
              <a:rPr lang="zh-CN" altLang="en-US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、基层户</a:t>
            </a:r>
          </a:p>
          <a:p>
            <a:pPr algn="just"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zh-CN" altLang="en-US" sz="1800" dirty="0" smtClean="0">
                <a:latin typeface="宋体" charset="-122"/>
              </a:rPr>
              <a:t>　　指没有下级单位的填报单位，如纳税人。</a:t>
            </a:r>
          </a:p>
          <a:p>
            <a:pPr algn="just"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zh-CN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4</a:t>
            </a:r>
            <a:r>
              <a:rPr lang="zh-CN" altLang="en-US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、汇总户</a:t>
            </a:r>
            <a:endParaRPr lang="en-US" altLang="zh-CN" sz="1800" dirty="0" smtClean="0">
              <a:solidFill>
                <a:srgbClr val="E4210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charset="-122"/>
            </a:endParaRPr>
          </a:p>
          <a:p>
            <a:pPr algn="just"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zh-CN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    </a:t>
            </a:r>
            <a:r>
              <a:rPr lang="zh-CN" altLang="en-US" sz="1800" dirty="0" smtClean="0">
                <a:latin typeface="宋体" charset="-122"/>
              </a:rPr>
              <a:t>指有下级单位的报表户，汇总户主要是进行数据处理工作，</a:t>
            </a:r>
            <a:endParaRPr lang="en-US" altLang="zh-CN" sz="1800" dirty="0" smtClean="0">
              <a:latin typeface="宋体" charset="-122"/>
            </a:endParaRPr>
          </a:p>
          <a:p>
            <a:pPr algn="just"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zh-CN" altLang="en-US" sz="1800" dirty="0" smtClean="0">
                <a:latin typeface="宋体" charset="-122"/>
              </a:rPr>
              <a:t>如纳税机关。</a:t>
            </a:r>
          </a:p>
          <a:p>
            <a:pPr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zh-CN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5</a:t>
            </a:r>
            <a:r>
              <a:rPr lang="zh-CN" altLang="en-US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、表元</a:t>
            </a:r>
            <a:endParaRPr lang="en-US" altLang="zh-CN" sz="1800" dirty="0" smtClean="0">
              <a:solidFill>
                <a:srgbClr val="E4210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charset="-122"/>
            </a:endParaRPr>
          </a:p>
          <a:p>
            <a:pPr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zh-CN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    </a:t>
            </a:r>
            <a:r>
              <a:rPr lang="zh-CN" altLang="en-US" sz="1800" dirty="0" smtClean="0">
                <a:latin typeface="宋体" charset="-122"/>
              </a:rPr>
              <a:t>指报表中的小格子，是组成报表的基本单位。在其他软件中，</a:t>
            </a:r>
            <a:endParaRPr lang="en-US" altLang="zh-CN" sz="1800" dirty="0" smtClean="0">
              <a:latin typeface="宋体" charset="-122"/>
            </a:endParaRPr>
          </a:p>
          <a:p>
            <a:pPr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zh-CN" altLang="en-US" sz="1800" dirty="0" smtClean="0">
                <a:latin typeface="宋体" charset="-122"/>
              </a:rPr>
              <a:t>表元也叫做“单元格”。</a:t>
            </a:r>
          </a:p>
          <a:p>
            <a:pPr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zh-CN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6</a:t>
            </a:r>
            <a:r>
              <a:rPr lang="zh-CN" altLang="en-US" sz="1800" dirty="0" smtClean="0">
                <a:solidFill>
                  <a:srgbClr val="E4210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charset="-122"/>
              </a:rPr>
              <a:t>、报表期</a:t>
            </a:r>
          </a:p>
          <a:p>
            <a:pPr>
              <a:lnSpc>
                <a:spcPts val="15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zh-CN" altLang="en-US" sz="1800" dirty="0" smtClean="0">
                <a:latin typeface="宋体" charset="-122"/>
              </a:rPr>
              <a:t>　　指报表数据的收集期。重点税源任务是月报。</a:t>
            </a:r>
            <a:r>
              <a:rPr lang="zh-CN" altLang="en-US" sz="1800" dirty="0" smtClean="0">
                <a:latin typeface="幼圆" pitchFamily="49" charset="-122"/>
                <a:ea typeface="幼圆" pitchFamily="49" charset="-122"/>
              </a:rPr>
              <a:t> </a:t>
            </a:r>
            <a:endParaRPr lang="zh-CN" altLang="en-US" sz="1800" dirty="0">
              <a:latin typeface="幼圆" pitchFamily="49" charset="-122"/>
              <a:ea typeface="幼圆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操作流程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060848"/>
            <a:ext cx="7919366" cy="381642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i="1" smtClean="0">
                <a:solidFill>
                  <a:schemeClr val="tx1"/>
                </a:solidFill>
                <a:ea typeface="宋体" charset="-122"/>
              </a:rPr>
              <a:t>内容介绍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920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endParaRPr lang="zh-CN" altLang="zh-CN" b="0">
              <a:solidFill>
                <a:schemeClr val="tx1"/>
              </a:solidFill>
            </a:endParaRP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847725" y="1844675"/>
            <a:ext cx="3895725" cy="3892550"/>
          </a:xfrm>
          <a:prstGeom prst="ellipse">
            <a:avLst/>
          </a:prstGeom>
          <a:solidFill>
            <a:schemeClr val="tx2">
              <a:alpha val="9804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500563" y="2276475"/>
            <a:ext cx="32273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zh-CN" dirty="0">
                <a:solidFill>
                  <a:srgbClr val="003399"/>
                </a:solidFill>
              </a:rPr>
              <a:t>   </a:t>
            </a:r>
            <a:r>
              <a:rPr lang="zh-CN" altLang="en-US" dirty="0"/>
              <a:t>网上直报系统简介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076009" y="4520957"/>
            <a:ext cx="3559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zh-CN" altLang="en-US" dirty="0" smtClean="0"/>
              <a:t>其他操作介绍</a:t>
            </a:r>
            <a:endParaRPr lang="zh-CN" altLang="en-US" dirty="0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041106" y="3325267"/>
            <a:ext cx="3227387" cy="3667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zh-CN" altLang="en-US" dirty="0">
                <a:solidFill>
                  <a:srgbClr val="FFBE00"/>
                </a:solidFill>
              </a:rPr>
              <a:t>    数据</a:t>
            </a:r>
            <a:r>
              <a:rPr lang="zh-CN" altLang="en-US" dirty="0" smtClean="0">
                <a:solidFill>
                  <a:srgbClr val="FFBE00"/>
                </a:solidFill>
              </a:rPr>
              <a:t>填报、管理</a:t>
            </a:r>
            <a:r>
              <a:rPr lang="zh-CN" altLang="en-US" dirty="0">
                <a:solidFill>
                  <a:srgbClr val="FFBE00"/>
                </a:solidFill>
              </a:rPr>
              <a:t>操作介绍</a:t>
            </a:r>
          </a:p>
        </p:txBody>
      </p:sp>
      <p:grpSp>
        <p:nvGrpSpPr>
          <p:cNvPr id="11273" name="Group 10"/>
          <p:cNvGrpSpPr>
            <a:grpSpLocks/>
          </p:cNvGrpSpPr>
          <p:nvPr/>
        </p:nvGrpSpPr>
        <p:grpSpPr bwMode="auto">
          <a:xfrm>
            <a:off x="4067175" y="2205038"/>
            <a:ext cx="457200" cy="457200"/>
            <a:chOff x="2488" y="1108"/>
            <a:chExt cx="288" cy="288"/>
          </a:xfrm>
        </p:grpSpPr>
        <p:sp>
          <p:nvSpPr>
            <p:cNvPr id="427019" name="Oval 11"/>
            <p:cNvSpPr>
              <a:spLocks noChangeArrowheads="1"/>
            </p:cNvSpPr>
            <p:nvPr/>
          </p:nvSpPr>
          <p:spPr bwMode="auto">
            <a:xfrm>
              <a:off x="2488" y="1108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1019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10196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7020" name="Oval 12"/>
            <p:cNvSpPr>
              <a:spLocks noChangeArrowheads="1"/>
            </p:cNvSpPr>
            <p:nvPr/>
          </p:nvSpPr>
          <p:spPr bwMode="auto">
            <a:xfrm>
              <a:off x="2492" y="1112"/>
              <a:ext cx="278" cy="27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4902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11274" name="Group 13"/>
          <p:cNvGrpSpPr>
            <a:grpSpLocks/>
          </p:cNvGrpSpPr>
          <p:nvPr/>
        </p:nvGrpSpPr>
        <p:grpSpPr bwMode="auto">
          <a:xfrm>
            <a:off x="4427538" y="3287713"/>
            <a:ext cx="457200" cy="457200"/>
            <a:chOff x="2776" y="1540"/>
            <a:chExt cx="288" cy="288"/>
          </a:xfrm>
        </p:grpSpPr>
        <p:sp>
          <p:nvSpPr>
            <p:cNvPr id="427022" name="Oval 14"/>
            <p:cNvSpPr>
              <a:spLocks noChangeArrowheads="1"/>
            </p:cNvSpPr>
            <p:nvPr/>
          </p:nvSpPr>
          <p:spPr bwMode="auto">
            <a:xfrm>
              <a:off x="2776" y="154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10196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tint val="10196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accent2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7023" name="Oval 15"/>
            <p:cNvSpPr>
              <a:spLocks noChangeArrowheads="1"/>
            </p:cNvSpPr>
            <p:nvPr/>
          </p:nvSpPr>
          <p:spPr bwMode="auto">
            <a:xfrm>
              <a:off x="2780" y="1544"/>
              <a:ext cx="278" cy="278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4902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11276" name="Group 19"/>
          <p:cNvGrpSpPr>
            <a:grpSpLocks/>
          </p:cNvGrpSpPr>
          <p:nvPr/>
        </p:nvGrpSpPr>
        <p:grpSpPr bwMode="auto">
          <a:xfrm>
            <a:off x="4378653" y="4439994"/>
            <a:ext cx="457200" cy="457200"/>
            <a:chOff x="2776" y="2500"/>
            <a:chExt cx="288" cy="288"/>
          </a:xfrm>
        </p:grpSpPr>
        <p:sp>
          <p:nvSpPr>
            <p:cNvPr id="427028" name="Oval 20"/>
            <p:cNvSpPr>
              <a:spLocks noChangeArrowheads="1"/>
            </p:cNvSpPr>
            <p:nvPr/>
          </p:nvSpPr>
          <p:spPr bwMode="auto">
            <a:xfrm>
              <a:off x="2776" y="25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10196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10196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folHlink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7029" name="Oval 21"/>
            <p:cNvSpPr>
              <a:spLocks noChangeArrowheads="1"/>
            </p:cNvSpPr>
            <p:nvPr/>
          </p:nvSpPr>
          <p:spPr bwMode="auto">
            <a:xfrm>
              <a:off x="2780" y="2504"/>
              <a:ext cx="278" cy="278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34902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11277" name="Group 25"/>
          <p:cNvGrpSpPr>
            <a:grpSpLocks/>
          </p:cNvGrpSpPr>
          <p:nvPr/>
        </p:nvGrpSpPr>
        <p:grpSpPr bwMode="auto">
          <a:xfrm>
            <a:off x="1219200" y="2232025"/>
            <a:ext cx="3124200" cy="3124200"/>
            <a:chOff x="768" y="1204"/>
            <a:chExt cx="1968" cy="1968"/>
          </a:xfrm>
        </p:grpSpPr>
        <p:sp>
          <p:nvSpPr>
            <p:cNvPr id="427034" name="Oval 26"/>
            <p:cNvSpPr>
              <a:spLocks noChangeArrowheads="1"/>
            </p:cNvSpPr>
            <p:nvPr/>
          </p:nvSpPr>
          <p:spPr bwMode="auto">
            <a:xfrm>
              <a:off x="768" y="1204"/>
              <a:ext cx="1968" cy="1968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CC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1280" name="Oval 27"/>
            <p:cNvSpPr>
              <a:spLocks noChangeArrowheads="1"/>
            </p:cNvSpPr>
            <p:nvPr/>
          </p:nvSpPr>
          <p:spPr bwMode="auto">
            <a:xfrm>
              <a:off x="798" y="1234"/>
              <a:ext cx="1897" cy="1897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5E76"/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1219198" y="3168759"/>
            <a:ext cx="321468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dirty="0" smtClean="0">
                <a:solidFill>
                  <a:schemeClr val="bg1"/>
                </a:solidFill>
              </a:rPr>
              <a:t> 直报系统（</a:t>
            </a:r>
            <a:r>
              <a:rPr lang="en-US" altLang="zh-CN" sz="2800" dirty="0" smtClean="0">
                <a:solidFill>
                  <a:schemeClr val="bg1"/>
                </a:solidFill>
              </a:rPr>
              <a:t>TRAS</a:t>
            </a:r>
            <a:r>
              <a:rPr lang="zh-CN" altLang="en-US" sz="3200" dirty="0" smtClean="0">
                <a:solidFill>
                  <a:schemeClr val="bg1"/>
                </a:solidFill>
              </a:rPr>
              <a:t>）</a:t>
            </a:r>
            <a:endParaRPr lang="zh-CN" altLang="en-US" sz="3200" dirty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zh-CN" sz="32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数据填报流程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纳税人（基层户）的填报流程</a:t>
            </a:r>
            <a:endParaRPr lang="en-US" altLang="zh-CN" dirty="0" smtClean="0"/>
          </a:p>
          <a:p>
            <a:pPr eaLnBrk="1" hangingPunct="1">
              <a:buNone/>
            </a:pPr>
            <a:r>
              <a:rPr lang="zh-CN" altLang="en-US" dirty="0" smtClean="0"/>
              <a:t>    </a:t>
            </a:r>
            <a:r>
              <a:rPr lang="zh-CN" altLang="en-US" dirty="0" smtClean="0">
                <a:solidFill>
                  <a:srgbClr val="00B050"/>
                </a:solidFill>
              </a:rPr>
              <a:t>登陆</a:t>
            </a:r>
            <a:r>
              <a:rPr lang="en-US" altLang="zh-CN" dirty="0" smtClean="0">
                <a:solidFill>
                  <a:srgbClr val="00B050"/>
                </a:solidFill>
                <a:sym typeface="Wingdings" pitchFamily="2" charset="2"/>
              </a:rPr>
              <a:t></a:t>
            </a:r>
            <a:r>
              <a:rPr lang="zh-CN" altLang="en-US" dirty="0" smtClean="0">
                <a:solidFill>
                  <a:srgbClr val="00B050"/>
                </a:solidFill>
                <a:sym typeface="Wingdings" pitchFamily="2" charset="2"/>
              </a:rPr>
              <a:t>选择任务</a:t>
            </a:r>
            <a:r>
              <a:rPr lang="en-US" altLang="zh-CN" dirty="0" smtClean="0">
                <a:solidFill>
                  <a:srgbClr val="00B050"/>
                </a:solidFill>
                <a:sym typeface="Wingdings" pitchFamily="2" charset="2"/>
              </a:rPr>
              <a:t>/</a:t>
            </a:r>
            <a:r>
              <a:rPr lang="zh-CN" altLang="en-US" dirty="0" smtClean="0">
                <a:solidFill>
                  <a:srgbClr val="00B050"/>
                </a:solidFill>
                <a:sym typeface="Wingdings" pitchFamily="2" charset="2"/>
              </a:rPr>
              <a:t>确认报表期</a:t>
            </a:r>
            <a:r>
              <a:rPr lang="en-US" altLang="zh-CN" dirty="0" smtClean="0">
                <a:solidFill>
                  <a:srgbClr val="00B050"/>
                </a:solidFill>
                <a:sym typeface="Wingdings" pitchFamily="2" charset="2"/>
              </a:rPr>
              <a:t></a:t>
            </a:r>
            <a:r>
              <a:rPr lang="zh-CN" altLang="en-US" dirty="0" smtClean="0">
                <a:solidFill>
                  <a:srgbClr val="00B050"/>
                </a:solidFill>
                <a:sym typeface="Wingdings" pitchFamily="2" charset="2"/>
              </a:rPr>
              <a:t>在线填报</a:t>
            </a:r>
            <a:r>
              <a:rPr lang="zh-CN" altLang="en-US" dirty="0">
                <a:solidFill>
                  <a:srgbClr val="00B050"/>
                </a:solidFill>
                <a:sym typeface="Wingdings" pitchFamily="2" charset="2"/>
              </a:rPr>
              <a:t>（填写、</a:t>
            </a:r>
            <a:r>
              <a:rPr lang="zh-CN" altLang="en-US" dirty="0" smtClean="0">
                <a:solidFill>
                  <a:srgbClr val="00B050"/>
                </a:solidFill>
                <a:sym typeface="Wingdings" pitchFamily="2" charset="2"/>
              </a:rPr>
              <a:t>修改、读入征管数据）</a:t>
            </a:r>
            <a:r>
              <a:rPr lang="en-US" altLang="zh-CN" dirty="0" smtClean="0">
                <a:solidFill>
                  <a:srgbClr val="00B050"/>
                </a:solidFill>
                <a:sym typeface="Wingdings" pitchFamily="2" charset="2"/>
              </a:rPr>
              <a:t>  </a:t>
            </a:r>
            <a:r>
              <a:rPr lang="zh-CN" altLang="en-US" dirty="0" smtClean="0">
                <a:solidFill>
                  <a:srgbClr val="00B050"/>
                </a:solidFill>
                <a:sym typeface="Wingdings" pitchFamily="2" charset="2"/>
              </a:rPr>
              <a:t>计算</a:t>
            </a:r>
            <a:r>
              <a:rPr lang="en-US" altLang="zh-CN" dirty="0" smtClean="0">
                <a:solidFill>
                  <a:srgbClr val="00B050"/>
                </a:solidFill>
                <a:sym typeface="Wingdings" pitchFamily="2" charset="2"/>
              </a:rPr>
              <a:t></a:t>
            </a:r>
            <a:r>
              <a:rPr lang="zh-CN" altLang="en-US" dirty="0" smtClean="0">
                <a:solidFill>
                  <a:srgbClr val="00B050"/>
                </a:solidFill>
                <a:sym typeface="Wingdings" pitchFamily="2" charset="2"/>
              </a:rPr>
              <a:t>审核</a:t>
            </a:r>
            <a:r>
              <a:rPr lang="en-US" altLang="zh-CN" dirty="0" smtClean="0">
                <a:solidFill>
                  <a:srgbClr val="00B050"/>
                </a:solidFill>
                <a:sym typeface="Wingdings" pitchFamily="2" charset="2"/>
              </a:rPr>
              <a:t></a:t>
            </a:r>
            <a:r>
              <a:rPr lang="zh-CN" altLang="en-US" dirty="0" smtClean="0">
                <a:solidFill>
                  <a:srgbClr val="00B050"/>
                </a:solidFill>
                <a:sym typeface="Wingdings" pitchFamily="2" charset="2"/>
              </a:rPr>
              <a:t>上报（注：企业纳税人的数据填报操作</a:t>
            </a:r>
            <a:r>
              <a:rPr lang="zh-CN" altLang="en-US" dirty="0" smtClean="0">
                <a:solidFill>
                  <a:srgbClr val="FF0000"/>
                </a:solidFill>
                <a:sym typeface="Wingdings" pitchFamily="2" charset="2"/>
              </a:rPr>
              <a:t>以“上报”成功为一次完整填报工作的结束点）</a:t>
            </a:r>
            <a:endParaRPr lang="en-US" altLang="zh-CN" dirty="0" smtClean="0">
              <a:solidFill>
                <a:srgbClr val="FF0000"/>
              </a:solidFill>
              <a:sym typeface="Wingdings" pitchFamily="2" charset="2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CN" sz="2000" dirty="0" smtClean="0">
              <a:solidFill>
                <a:srgbClr val="FF0000"/>
              </a:solidFill>
              <a:sym typeface="Wingdings" pitchFamily="2" charset="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576" y="658813"/>
            <a:ext cx="8209037" cy="609600"/>
          </a:xfrm>
        </p:spPr>
        <p:txBody>
          <a:bodyPr/>
          <a:lstStyle/>
          <a:p>
            <a:r>
              <a:rPr lang="zh-CN" altLang="en-US" dirty="0" smtClean="0"/>
              <a:t>关于“读入征管数据”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412875"/>
            <a:ext cx="8640960" cy="4679950"/>
          </a:xfrm>
        </p:spPr>
        <p:txBody>
          <a:bodyPr/>
          <a:lstStyle/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用户第一次填报（未保存、上报过的情况下）：如果存在征管数据，将自动读到界面上（注意：这部分数据可以修改，也并未真正存在系统里，直到用户点击过保存或者上报之后，才会随用户填写的数据一起存入系统）；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、填报过程中，如果用户修改了数据，还想要参考征管数据，可以重复</a:t>
            </a:r>
            <a:r>
              <a:rPr lang="zh-CN" altLang="en-US" sz="2000" dirty="0"/>
              <a:t>点击</a:t>
            </a:r>
            <a:r>
              <a:rPr lang="zh-CN" altLang="en-US" sz="2000" dirty="0" smtClean="0"/>
              <a:t>“准备征管数据”，“读入征管数据”</a:t>
            </a:r>
            <a:r>
              <a:rPr lang="zh-CN" altLang="en-US" sz="2000" dirty="0" smtClean="0"/>
              <a:t>按钮（注意先把已填写的数据保存一下），即可把征管指标重新刷到界面。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、用户保存、或者上报过数据之后，如果再打开填报界面，征管数据不会再刷新到界面。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85262768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操作流程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/>
              <a:t>1</a:t>
            </a:r>
            <a:r>
              <a:rPr lang="zh-CN" altLang="en-US" sz="2000" dirty="0" smtClean="0"/>
              <a:t>、选择任务、确认报表期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　 图标的意义？</a:t>
            </a: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/>
              <a:t>2</a:t>
            </a:r>
            <a:r>
              <a:rPr lang="zh-CN" altLang="en-US" sz="2000" dirty="0" smtClean="0"/>
              <a:t>、插件安装</a:t>
            </a: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如果是第一次使用网上直报系统，则需要安装插件。</a:t>
            </a: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 smtClean="0"/>
              <a:t>      </a:t>
            </a:r>
            <a:r>
              <a:rPr lang="zh-CN" altLang="en-US" sz="2000" dirty="0" smtClean="0">
                <a:solidFill>
                  <a:srgbClr val="009999"/>
                </a:solidFill>
              </a:rPr>
              <a:t>默认是自动弹出提示，点确认后进行安装。</a:t>
            </a:r>
            <a:endParaRPr lang="en-US" altLang="zh-CN" sz="2000" dirty="0" smtClean="0">
              <a:solidFill>
                <a:srgbClr val="009999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插件安装成功后，下次填报数据时系统不会再提示下载该插件。</a:t>
            </a: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 smtClean="0"/>
              <a:t>      </a:t>
            </a:r>
            <a:r>
              <a:rPr lang="zh-CN" altLang="en-US" sz="2000" dirty="0" smtClean="0"/>
              <a:t>如果服务器上的插件进行了升级，用户再次打开插件，系统自动</a:t>
            </a: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 smtClean="0"/>
              <a:t>      </a:t>
            </a:r>
            <a:r>
              <a:rPr lang="zh-CN" altLang="en-US" sz="2000" dirty="0" smtClean="0"/>
              <a:t>提示下载插件。</a:t>
            </a:r>
            <a:endParaRPr lang="en-US" altLang="zh-CN" sz="2000" dirty="0" smtClean="0"/>
          </a:p>
        </p:txBody>
      </p:sp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204864"/>
            <a:ext cx="2657475" cy="95250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492896"/>
            <a:ext cx="2238375" cy="106680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325" y="1556792"/>
            <a:ext cx="22764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操作流程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/>
              <a:t>3</a:t>
            </a:r>
            <a:r>
              <a:rPr lang="zh-CN" altLang="en-US" sz="2000" dirty="0" smtClean="0"/>
              <a:t>、在线填报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　　</a:t>
            </a:r>
            <a:r>
              <a:rPr lang="en-US" altLang="zh-CN" sz="2000" dirty="0" smtClean="0"/>
              <a:t>A</a:t>
            </a:r>
            <a:r>
              <a:rPr lang="zh-CN" altLang="en-US" sz="2000" dirty="0" smtClean="0"/>
              <a:t>、填报界面简介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　　</a:t>
            </a:r>
            <a:r>
              <a:rPr lang="en-US" altLang="zh-CN" sz="2000" dirty="0" smtClean="0"/>
              <a:t>B</a:t>
            </a:r>
            <a:r>
              <a:rPr lang="zh-CN" altLang="en-US" sz="2000" dirty="0" smtClean="0"/>
              <a:t>、报表切换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　　</a:t>
            </a:r>
            <a:r>
              <a:rPr lang="en-US" altLang="zh-CN" sz="2000" dirty="0" smtClean="0"/>
              <a:t>C</a:t>
            </a:r>
            <a:r>
              <a:rPr lang="zh-CN" altLang="en-US" sz="2000" dirty="0" smtClean="0"/>
              <a:t>、各种类型表元数据的填写</a:t>
            </a: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        字符、</a:t>
            </a: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        数字、</a:t>
            </a: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        日期、</a:t>
            </a: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 smtClean="0"/>
              <a:t>              </a:t>
            </a:r>
            <a:r>
              <a:rPr lang="zh-CN" altLang="en-US" sz="2000" dirty="0" smtClean="0"/>
              <a:t>代码选择</a:t>
            </a: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 smtClean="0"/>
              <a:t>              </a:t>
            </a:r>
            <a:endParaRPr lang="zh-CN" altLang="en-US" sz="2000" dirty="0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2924175"/>
            <a:ext cx="4159250" cy="2520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" name="爆炸形 1 4"/>
          <p:cNvSpPr/>
          <p:nvPr/>
        </p:nvSpPr>
        <p:spPr bwMode="auto">
          <a:xfrm rot="20532796">
            <a:off x="496493" y="4701608"/>
            <a:ext cx="3440611" cy="1670813"/>
          </a:xfrm>
          <a:prstGeom prst="irregularSeal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</a:pPr>
            <a:r>
              <a:rPr kumimoji="0" lang="zh-CN" altLang="en-US" sz="1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charset="0"/>
                <a:ea typeface="宋体" charset="-122"/>
              </a:rPr>
              <a:t>填报过程注意随时保存数据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/>
              <a:t>操作</a:t>
            </a:r>
            <a:r>
              <a:rPr lang="zh-CN" altLang="en-US" dirty="0" smtClean="0"/>
              <a:t>流程</a:t>
            </a:r>
            <a:endParaRPr lang="zh-CN" altLang="en-US" dirty="0"/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　　</a:t>
            </a:r>
            <a:r>
              <a:rPr lang="en-US" altLang="zh-CN" sz="2000" dirty="0" smtClean="0"/>
              <a:t>D</a:t>
            </a:r>
            <a:r>
              <a:rPr lang="zh-CN" altLang="en-US" sz="2000" dirty="0" smtClean="0"/>
              <a:t>、计算</a:t>
            </a: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       计算条件、计算公式的查看、计算表元的手动计算、读入征管数据</a:t>
            </a:r>
          </a:p>
          <a:p>
            <a:pPr>
              <a:buFont typeface="Wingdings" pitchFamily="2" charset="2"/>
              <a:buNone/>
            </a:pPr>
            <a:r>
              <a:rPr lang="en-US" altLang="zh-CN" sz="2000" dirty="0" smtClean="0">
                <a:solidFill>
                  <a:srgbClr val="009999"/>
                </a:solidFill>
                <a:latin typeface="Adobe 楷体 Std R" pitchFamily="18" charset="-122"/>
                <a:ea typeface="Adobe 楷体 Std R" pitchFamily="18" charset="-122"/>
              </a:rPr>
              <a:t>      </a:t>
            </a:r>
            <a:r>
              <a:rPr lang="zh-CN" altLang="en-US" sz="2000" dirty="0" smtClean="0">
                <a:solidFill>
                  <a:srgbClr val="009999"/>
                </a:solidFill>
                <a:latin typeface="Adobe 楷体 Std R" pitchFamily="18" charset="-122"/>
                <a:ea typeface="Adobe 楷体 Std R" pitchFamily="18" charset="-122"/>
              </a:rPr>
              <a:t>鼠标移到计算表元时，下方状态栏显示</a:t>
            </a:r>
            <a:endParaRPr lang="en-US" altLang="zh-CN" sz="2000" dirty="0" smtClean="0">
              <a:solidFill>
                <a:srgbClr val="009999"/>
              </a:solidFill>
              <a:latin typeface="Adobe 楷体 Std R" pitchFamily="18" charset="-122"/>
              <a:ea typeface="Adobe 楷体 Std R" pitchFamily="18" charset="-122"/>
            </a:endParaRPr>
          </a:p>
          <a:p>
            <a:pPr>
              <a:buFont typeface="Wingdings" pitchFamily="2" charset="2"/>
              <a:buNone/>
            </a:pPr>
            <a:endParaRPr lang="en-US" altLang="zh-CN" sz="2000" dirty="0" smtClean="0">
              <a:solidFill>
                <a:srgbClr val="009999"/>
              </a:solidFill>
              <a:latin typeface="Adobe 楷体 Std R" pitchFamily="18" charset="-122"/>
              <a:ea typeface="Adobe 楷体 Std R" pitchFamily="18" charset="-122"/>
            </a:endParaRPr>
          </a:p>
          <a:p>
            <a:pPr>
              <a:buNone/>
            </a:pPr>
            <a:endParaRPr lang="en-US" altLang="zh-CN" dirty="0" smtClean="0"/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2852738"/>
            <a:ext cx="5791200" cy="200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/>
              <a:t>操作</a:t>
            </a:r>
            <a:r>
              <a:rPr lang="zh-CN" altLang="en-US" dirty="0" smtClean="0"/>
              <a:t>流程</a:t>
            </a:r>
            <a:endParaRPr lang="zh-CN" altLang="en-US" dirty="0"/>
          </a:p>
        </p:txBody>
      </p:sp>
      <p:sp>
        <p:nvSpPr>
          <p:cNvPr id="2048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smtClean="0"/>
              <a:t>  E</a:t>
            </a:r>
            <a:r>
              <a:rPr lang="zh-CN" altLang="en-US" sz="2000" smtClean="0"/>
              <a:t>、审核</a:t>
            </a:r>
            <a:endParaRPr lang="en-US" altLang="zh-CN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smtClean="0"/>
              <a:t>      </a:t>
            </a:r>
            <a:r>
              <a:rPr lang="zh-CN" altLang="en-US" sz="2000" smtClean="0"/>
              <a:t>       对错误数据的处理、</a:t>
            </a:r>
            <a:endParaRPr lang="en-US" altLang="zh-CN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smtClean="0"/>
              <a:t>            </a:t>
            </a:r>
            <a:r>
              <a:rPr lang="zh-CN" altLang="en-US" sz="2000" smtClean="0"/>
              <a:t>忽略已填审核说明项、</a:t>
            </a:r>
            <a:endParaRPr lang="en-US" altLang="zh-CN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smtClean="0"/>
              <a:t>            </a:t>
            </a:r>
            <a:r>
              <a:rPr lang="zh-CN" altLang="en-US" sz="2000" smtClean="0"/>
              <a:t>变长表的审核</a:t>
            </a:r>
          </a:p>
          <a:p>
            <a:endParaRPr lang="zh-CN" altLang="en-US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3068638"/>
            <a:ext cx="1228725" cy="164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1628775"/>
            <a:ext cx="4286250" cy="4543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操作</a:t>
            </a:r>
            <a:r>
              <a:rPr lang="zh-CN" altLang="en-US" dirty="0" smtClean="0"/>
              <a:t>流程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412875"/>
            <a:ext cx="7920038" cy="129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 smtClean="0"/>
              <a:t>F</a:t>
            </a:r>
            <a:r>
              <a:rPr lang="zh-CN" altLang="en-US" sz="2000" dirty="0" smtClean="0"/>
              <a:t>、上报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   上报的条件：数据通过逻辑性和合理性审核。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    没有通过审核的数据必须核对数据，若数据确认无误可填写审核说明项。</a:t>
            </a:r>
            <a:endParaRPr lang="en-US" altLang="zh-CN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55650" y="2708275"/>
            <a:ext cx="2808288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rgbClr val="003399"/>
              </a:buClr>
              <a:buSzTx/>
              <a:buFont typeface="Wingdings" pitchFamily="2" charset="2"/>
              <a:buNone/>
              <a:defRPr/>
            </a:pPr>
            <a:endParaRPr lang="zh-CN" altLang="en-US" sz="2000" kern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99" y="4077072"/>
            <a:ext cx="4314825" cy="260985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6000" y="2953122"/>
            <a:ext cx="7800975" cy="112395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i="1" smtClean="0">
                <a:solidFill>
                  <a:schemeClr val="tx1"/>
                </a:solidFill>
                <a:ea typeface="宋体" charset="-122"/>
              </a:rPr>
              <a:t>内容介绍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920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endParaRPr lang="zh-CN" altLang="zh-CN" b="0">
              <a:solidFill>
                <a:schemeClr val="tx1"/>
              </a:solidFill>
            </a:endParaRPr>
          </a:p>
        </p:txBody>
      </p:sp>
      <p:sp>
        <p:nvSpPr>
          <p:cNvPr id="38916" name="Oval 4"/>
          <p:cNvSpPr>
            <a:spLocks noChangeArrowheads="1"/>
          </p:cNvSpPr>
          <p:nvPr/>
        </p:nvSpPr>
        <p:spPr bwMode="auto">
          <a:xfrm>
            <a:off x="847725" y="1844675"/>
            <a:ext cx="3895725" cy="3892550"/>
          </a:xfrm>
          <a:prstGeom prst="ellipse">
            <a:avLst/>
          </a:prstGeom>
          <a:solidFill>
            <a:schemeClr val="tx2">
              <a:alpha val="9804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500563" y="2276475"/>
            <a:ext cx="32273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zh-CN">
                <a:solidFill>
                  <a:srgbClr val="003399"/>
                </a:solidFill>
              </a:rPr>
              <a:t>   </a:t>
            </a:r>
            <a:r>
              <a:rPr lang="zh-CN" altLang="en-US"/>
              <a:t>网上直报系统简介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903875" y="4392792"/>
            <a:ext cx="3559175" cy="3667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en-US" altLang="zh-CN" dirty="0">
                <a:solidFill>
                  <a:srgbClr val="FFBE00"/>
                </a:solidFill>
              </a:rPr>
              <a:t>   </a:t>
            </a:r>
            <a:r>
              <a:rPr lang="zh-CN" altLang="en-US" dirty="0" smtClean="0">
                <a:solidFill>
                  <a:srgbClr val="FFBE00"/>
                </a:solidFill>
              </a:rPr>
              <a:t>其他操作介绍</a:t>
            </a:r>
            <a:endParaRPr lang="zh-CN" altLang="en-US" dirty="0">
              <a:solidFill>
                <a:srgbClr val="FFBE00"/>
              </a:solidFill>
            </a:endParaRP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4951500" y="3339752"/>
            <a:ext cx="3227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zh-CN" altLang="en-US" dirty="0"/>
              <a:t>    数据填报管理操作介绍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067175" y="2205038"/>
            <a:ext cx="457200" cy="457200"/>
            <a:chOff x="2488" y="1108"/>
            <a:chExt cx="288" cy="288"/>
          </a:xfrm>
        </p:grpSpPr>
        <p:sp>
          <p:nvSpPr>
            <p:cNvPr id="427019" name="Oval 11"/>
            <p:cNvSpPr>
              <a:spLocks noChangeArrowheads="1"/>
            </p:cNvSpPr>
            <p:nvPr/>
          </p:nvSpPr>
          <p:spPr bwMode="auto">
            <a:xfrm>
              <a:off x="2488" y="1108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1019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10196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7020" name="Oval 12"/>
            <p:cNvSpPr>
              <a:spLocks noChangeArrowheads="1"/>
            </p:cNvSpPr>
            <p:nvPr/>
          </p:nvSpPr>
          <p:spPr bwMode="auto">
            <a:xfrm>
              <a:off x="2492" y="1112"/>
              <a:ext cx="278" cy="27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4902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446675" y="3243434"/>
            <a:ext cx="457200" cy="457200"/>
            <a:chOff x="2776" y="1540"/>
            <a:chExt cx="288" cy="288"/>
          </a:xfrm>
        </p:grpSpPr>
        <p:sp>
          <p:nvSpPr>
            <p:cNvPr id="427022" name="Oval 14"/>
            <p:cNvSpPr>
              <a:spLocks noChangeArrowheads="1"/>
            </p:cNvSpPr>
            <p:nvPr/>
          </p:nvSpPr>
          <p:spPr bwMode="auto">
            <a:xfrm>
              <a:off x="2776" y="154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10196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tint val="10196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accent2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7023" name="Oval 15"/>
            <p:cNvSpPr>
              <a:spLocks noChangeArrowheads="1"/>
            </p:cNvSpPr>
            <p:nvPr/>
          </p:nvSpPr>
          <p:spPr bwMode="auto">
            <a:xfrm>
              <a:off x="2780" y="1544"/>
              <a:ext cx="278" cy="278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4902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4286250" y="4302304"/>
            <a:ext cx="457200" cy="457200"/>
            <a:chOff x="2776" y="2500"/>
            <a:chExt cx="288" cy="288"/>
          </a:xfrm>
        </p:grpSpPr>
        <p:sp>
          <p:nvSpPr>
            <p:cNvPr id="427028" name="Oval 20"/>
            <p:cNvSpPr>
              <a:spLocks noChangeArrowheads="1"/>
            </p:cNvSpPr>
            <p:nvPr/>
          </p:nvSpPr>
          <p:spPr bwMode="auto">
            <a:xfrm>
              <a:off x="2776" y="25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10196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10196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folHlink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7029" name="Oval 21"/>
            <p:cNvSpPr>
              <a:spLocks noChangeArrowheads="1"/>
            </p:cNvSpPr>
            <p:nvPr/>
          </p:nvSpPr>
          <p:spPr bwMode="auto">
            <a:xfrm>
              <a:off x="2780" y="2504"/>
              <a:ext cx="278" cy="278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34902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1219200" y="2232025"/>
            <a:ext cx="3124200" cy="3124200"/>
            <a:chOff x="768" y="1204"/>
            <a:chExt cx="1968" cy="1968"/>
          </a:xfrm>
        </p:grpSpPr>
        <p:sp>
          <p:nvSpPr>
            <p:cNvPr id="427034" name="Oval 26"/>
            <p:cNvSpPr>
              <a:spLocks noChangeArrowheads="1"/>
            </p:cNvSpPr>
            <p:nvPr/>
          </p:nvSpPr>
          <p:spPr bwMode="auto">
            <a:xfrm>
              <a:off x="768" y="1204"/>
              <a:ext cx="1968" cy="1968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CC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8928" name="Oval 27"/>
            <p:cNvSpPr>
              <a:spLocks noChangeArrowheads="1"/>
            </p:cNvSpPr>
            <p:nvPr/>
          </p:nvSpPr>
          <p:spPr bwMode="auto">
            <a:xfrm>
              <a:off x="798" y="1234"/>
              <a:ext cx="1897" cy="1897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5E76"/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27036" name="Text Box 28"/>
          <p:cNvSpPr txBox="1">
            <a:spLocks noChangeArrowheads="1"/>
          </p:cNvSpPr>
          <p:nvPr/>
        </p:nvSpPr>
        <p:spPr bwMode="auto">
          <a:xfrm>
            <a:off x="1547813" y="3052141"/>
            <a:ext cx="2362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bg1"/>
                </a:solidFill>
              </a:rPr>
              <a:t>直报系统（</a:t>
            </a:r>
            <a:r>
              <a:rPr lang="en-US" altLang="zh-CN" sz="3200" dirty="0">
                <a:solidFill>
                  <a:schemeClr val="bg1"/>
                </a:solidFill>
              </a:rPr>
              <a:t>TRAS</a:t>
            </a:r>
            <a:r>
              <a:rPr lang="zh-CN" altLang="en-US" sz="3600" dirty="0">
                <a:solidFill>
                  <a:schemeClr val="bg1"/>
                </a:solidFill>
              </a:rPr>
              <a:t>）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企业其他操作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删除已填数据</a:t>
            </a:r>
          </a:p>
          <a:p>
            <a:pPr eaLnBrk="1" hangingPunct="1"/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zh-CN" altLang="en-US" sz="2000" dirty="0" smtClean="0"/>
              <a:t>数据的保存处理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）保存到服务器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）保存到本地磁盘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dirty="0" smtClean="0"/>
              <a:t>      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）装入本地数据</a:t>
            </a:r>
            <a:endParaRPr lang="en-US" altLang="zh-CN" sz="2000" dirty="0" smtClean="0"/>
          </a:p>
          <a:p>
            <a:pPr eaLnBrk="1" hangingPunct="1"/>
            <a:endParaRPr lang="en-US" altLang="zh-CN" dirty="0" smtClean="0"/>
          </a:p>
          <a:p>
            <a:pPr eaLnBrk="1" hangingPunct="1"/>
            <a:endParaRPr lang="en-US" altLang="zh-CN" dirty="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注意事项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412875"/>
            <a:ext cx="8136136" cy="467995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dirty="0" smtClean="0"/>
              <a:t>第一次使用系统注意插件安装，建议使用</a:t>
            </a:r>
            <a:r>
              <a:rPr lang="en-US" altLang="zh-CN" sz="2400" dirty="0" smtClean="0"/>
              <a:t>32</a:t>
            </a:r>
            <a:r>
              <a:rPr lang="zh-CN" altLang="en-US" sz="2400" dirty="0" smtClean="0"/>
              <a:t>位</a:t>
            </a:r>
            <a:r>
              <a:rPr lang="en-US" altLang="zh-CN" sz="2400" dirty="0" smtClean="0"/>
              <a:t>IE</a:t>
            </a:r>
            <a:r>
              <a:rPr lang="zh-CN" altLang="en-US" sz="2400" dirty="0" smtClean="0"/>
              <a:t>作为默认浏览器，版本</a:t>
            </a:r>
            <a:r>
              <a:rPr lang="en-US" altLang="zh-CN" sz="2400" dirty="0" smtClean="0"/>
              <a:t>IE6-IE9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IE11(</a:t>
            </a:r>
            <a:r>
              <a:rPr lang="zh-CN" altLang="en-US" sz="2400" dirty="0" smtClean="0"/>
              <a:t>需要将网址添加到兼容性视图</a:t>
            </a:r>
            <a:r>
              <a:rPr lang="en-US" altLang="zh-CN" sz="2400" dirty="0" smtClean="0"/>
              <a:t>)</a:t>
            </a:r>
            <a:r>
              <a:rPr lang="zh-CN" altLang="en-US" sz="2400" dirty="0"/>
              <a:t>。</a:t>
            </a:r>
            <a:endParaRPr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197426655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技术支持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844824"/>
            <a:ext cx="8280846" cy="446449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zh-CN" altLang="en-US" sz="2400" dirty="0" smtClean="0"/>
              <a:t>重点税源：</a:t>
            </a:r>
            <a:endParaRPr lang="en-US" altLang="zh-CN" sz="2400" dirty="0" smtClean="0"/>
          </a:p>
          <a:p>
            <a:pPr marL="0" indent="0" eaLnBrk="1" hangingPunct="1">
              <a:buNone/>
            </a:pPr>
            <a:r>
              <a:rPr lang="en-US" altLang="zh-CN" sz="2400" b="0" dirty="0" smtClean="0"/>
              <a:t>400-811-2366</a:t>
            </a:r>
            <a:r>
              <a:rPr lang="zh-CN" altLang="en-US" sz="2400" b="0" dirty="0"/>
              <a:t>，按语音提示</a:t>
            </a:r>
            <a:r>
              <a:rPr lang="zh-CN" altLang="en-US" sz="2400" b="0" dirty="0" smtClean="0"/>
              <a:t>选择支持</a:t>
            </a:r>
            <a:r>
              <a:rPr lang="zh-CN" altLang="en-US" sz="2400" b="0" dirty="0"/>
              <a:t>类别：依次</a:t>
            </a:r>
            <a:r>
              <a:rPr lang="zh-CN" altLang="en-US" sz="2400" b="0" dirty="0" smtClean="0"/>
              <a:t>选择</a:t>
            </a:r>
            <a:r>
              <a:rPr lang="en-US" altLang="zh-CN" sz="2400" b="0" dirty="0" smtClean="0"/>
              <a:t>3-6</a:t>
            </a:r>
            <a:r>
              <a:rPr lang="zh-CN" altLang="en-US" sz="2400" b="0" dirty="0" smtClean="0"/>
              <a:t>（</a:t>
            </a:r>
            <a:r>
              <a:rPr lang="zh-CN" altLang="en-US" sz="2400" b="0" dirty="0"/>
              <a:t>面向</a:t>
            </a:r>
            <a:r>
              <a:rPr lang="zh-CN" altLang="en-US" sz="2400" b="0"/>
              <a:t>税务机关</a:t>
            </a:r>
            <a:r>
              <a:rPr lang="zh-CN" altLang="en-US" sz="2400" b="0" smtClean="0"/>
              <a:t>） </a:t>
            </a:r>
            <a:endParaRPr lang="en-US" altLang="zh-CN" sz="2400" dirty="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3644900"/>
            <a:ext cx="254317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4213" y="1557338"/>
            <a:ext cx="7920037" cy="4319587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4800" dirty="0" smtClean="0">
                <a:solidFill>
                  <a:srgbClr val="660066"/>
                </a:solidFill>
              </a:rPr>
              <a:t>快乐工作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4800" dirty="0" smtClean="0">
                <a:solidFill>
                  <a:srgbClr val="660066"/>
                </a:solidFill>
              </a:rPr>
              <a:t>          精彩生活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紫光华宇1">
  <a:themeElements>
    <a:clrScheme name="紫光华宇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紫光华宇1">
      <a:majorFont>
        <a:latin typeface="Arial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000000"/>
          </a:buClr>
          <a:buSzPct val="100000"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000000"/>
          </a:buClr>
          <a:buSzPct val="100000"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紫光华宇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紫光华宇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紫光华宇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紫光华宇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紫光华宇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紫光华宇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紫光华宇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紫光华宇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紫光华宇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紫光华宇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紫光华宇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紫光华宇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CDESIGNO</Template>
  <TotalTime>8761</TotalTime>
  <Words>661</Words>
  <Application>Microsoft Office PowerPoint</Application>
  <PresentationFormat>全屏显示(4:3)</PresentationFormat>
  <Paragraphs>119</Paragraphs>
  <Slides>19</Slides>
  <Notes>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紫光华宇1</vt:lpstr>
      <vt:lpstr>PowerPoint 演示文稿</vt:lpstr>
      <vt:lpstr>内容介绍</vt:lpstr>
      <vt:lpstr>网上直报系统</vt:lpstr>
      <vt:lpstr>系统使用步骤</vt:lpstr>
      <vt:lpstr>名词解释</vt:lpstr>
      <vt:lpstr>操作流程</vt:lpstr>
      <vt:lpstr>内容介绍</vt:lpstr>
      <vt:lpstr>数据填报流程 </vt:lpstr>
      <vt:lpstr>关于“读入征管数据”</vt:lpstr>
      <vt:lpstr>操作流程</vt:lpstr>
      <vt:lpstr>操作流程</vt:lpstr>
      <vt:lpstr>操作流程</vt:lpstr>
      <vt:lpstr>操作流程</vt:lpstr>
      <vt:lpstr>操作流程</vt:lpstr>
      <vt:lpstr>内容介绍</vt:lpstr>
      <vt:lpstr>企业其他操作</vt:lpstr>
      <vt:lpstr>注意事项</vt:lpstr>
      <vt:lpstr>技术支持</vt:lpstr>
      <vt:lpstr>PowerPoint 演示文稿</vt:lpstr>
    </vt:vector>
  </TitlesOfParts>
  <Company>Thunisoft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wangjh</cp:lastModifiedBy>
  <cp:revision>749</cp:revision>
  <dcterms:created xsi:type="dcterms:W3CDTF">2004-12-20T09:01:27Z</dcterms:created>
  <dcterms:modified xsi:type="dcterms:W3CDTF">2017-07-25T11:54:50Z</dcterms:modified>
</cp:coreProperties>
</file>